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4660"/>
  </p:normalViewPr>
  <p:slideViewPr>
    <p:cSldViewPr snapToGrid="0">
      <p:cViewPr varScale="1">
        <p:scale>
          <a:sx n="73" d="100"/>
          <a:sy n="73" d="100"/>
        </p:scale>
        <p:origin x="-3040" y="-10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de-DE"/>
              <a:t>Titelmasterformat durch Klicken bearbeiten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dirty="0"/>
          </a:p>
        </p:txBody>
      </p:sp>
      <p:sp>
        <p:nvSpPr>
          <p:cNvPr id="4" name="Date Placeholder 3"/>
          <p:cNvSpPr>
            <a:spLocks noGrp="1"/>
          </p:cNvSpPr>
          <p:nvPr>
            <p:ph type="dt" sz="half" idx="10"/>
          </p:nvPr>
        </p:nvSpPr>
        <p:spPr/>
        <p:txBody>
          <a:bodyPr/>
          <a:lstStyle/>
          <a:p>
            <a:fld id="{12F538AA-606C-483E-B394-93C752AAE6F1}" type="datetimeFigureOut">
              <a:rPr lang="de-CH" smtClean="0"/>
              <a:t>23/05/17</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169635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2F538AA-606C-483E-B394-93C752AAE6F1}" type="datetimeFigureOut">
              <a:rPr lang="de-CH" smtClean="0"/>
              <a:t>23/05/17</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446658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de-DE"/>
              <a:t>Titelmasterformat durch Klicken bearbeiten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Formatvorlagen des Textmasters bearbeiten</a:t>
            </a:r>
          </a:p>
        </p:txBody>
      </p:sp>
      <p:sp>
        <p:nvSpPr>
          <p:cNvPr id="4" name="Date Placeholder 3"/>
          <p:cNvSpPr>
            <a:spLocks noGrp="1"/>
          </p:cNvSpPr>
          <p:nvPr>
            <p:ph type="dt" sz="half" idx="10"/>
          </p:nvPr>
        </p:nvSpPr>
        <p:spPr/>
        <p:txBody>
          <a:bodyPr/>
          <a:lstStyle/>
          <a:p>
            <a:fld id="{12F538AA-606C-483E-B394-93C752AAE6F1}" type="datetimeFigureOut">
              <a:rPr lang="de-CH" smtClean="0"/>
              <a:t>23/05/17</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251387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2F538AA-606C-483E-B394-93C752AAE6F1}" type="datetimeFigureOut">
              <a:rPr lang="de-CH" smtClean="0"/>
              <a:t>23/05/17</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620200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de-DE"/>
              <a:t>Titelmasterformat durch Klicken bearbeiten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4" name="Content Placeholder 3"/>
          <p:cNvSpPr>
            <a:spLocks noGrp="1"/>
          </p:cNvSpPr>
          <p:nvPr>
            <p:ph sz="half" idx="2"/>
          </p:nvPr>
        </p:nvSpPr>
        <p:spPr>
          <a:xfrm>
            <a:off x="472381" y="3618442"/>
            <a:ext cx="2901255" cy="532218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Formatvorlagen des Textmasters bearbeiten</a:t>
            </a:r>
          </a:p>
        </p:txBody>
      </p:sp>
      <p:sp>
        <p:nvSpPr>
          <p:cNvPr id="6" name="Content Placeholder 5"/>
          <p:cNvSpPr>
            <a:spLocks noGrp="1"/>
          </p:cNvSpPr>
          <p:nvPr>
            <p:ph sz="quarter" idx="4"/>
          </p:nvPr>
        </p:nvSpPr>
        <p:spPr>
          <a:xfrm>
            <a:off x="3471863" y="3618442"/>
            <a:ext cx="2915543" cy="5322183"/>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2F538AA-606C-483E-B394-93C752AAE6F1}" type="datetimeFigureOut">
              <a:rPr lang="de-CH" smtClean="0"/>
              <a:t>23/05/17</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326018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Date Placeholder 2"/>
          <p:cNvSpPr>
            <a:spLocks noGrp="1"/>
          </p:cNvSpPr>
          <p:nvPr>
            <p:ph type="dt" sz="half" idx="10"/>
          </p:nvPr>
        </p:nvSpPr>
        <p:spPr/>
        <p:txBody>
          <a:bodyPr/>
          <a:lstStyle/>
          <a:p>
            <a:fld id="{12F538AA-606C-483E-B394-93C752AAE6F1}" type="datetimeFigureOut">
              <a:rPr lang="de-CH" smtClean="0"/>
              <a:t>23/05/17</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69752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F538AA-606C-483E-B394-93C752AAE6F1}" type="datetimeFigureOut">
              <a:rPr lang="de-CH" smtClean="0"/>
              <a:t>23/05/17</a:t>
            </a:fld>
            <a:endParaRPr lang="de-CH"/>
          </a:p>
        </p:txBody>
      </p:sp>
      <p:sp>
        <p:nvSpPr>
          <p:cNvPr id="3" name="Footer Placeholder 2"/>
          <p:cNvSpPr>
            <a:spLocks noGrp="1"/>
          </p:cNvSpPr>
          <p:nvPr>
            <p:ph type="ftr" sz="quarter" idx="11"/>
          </p:nvPr>
        </p:nvSpPr>
        <p:spPr/>
        <p:txBody>
          <a:bodyPr/>
          <a:lstStyle/>
          <a:p>
            <a:endParaRPr lang="de-CH"/>
          </a:p>
        </p:txBody>
      </p:sp>
      <p:sp>
        <p:nvSpPr>
          <p:cNvPr id="4" name="Slide Number Placeholder 3"/>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265939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Titelmasterformat durch Klicken bearbeiten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2F538AA-606C-483E-B394-93C752AAE6F1}" type="datetimeFigureOut">
              <a:rPr lang="de-CH" smtClean="0"/>
              <a:t>23/05/17</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3145828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Titelmasterformat durch Klicken bearbeiten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Formatvorlagen des Textmasters bearbeiten</a:t>
            </a:r>
          </a:p>
        </p:txBody>
      </p:sp>
      <p:sp>
        <p:nvSpPr>
          <p:cNvPr id="5" name="Date Placeholder 4"/>
          <p:cNvSpPr>
            <a:spLocks noGrp="1"/>
          </p:cNvSpPr>
          <p:nvPr>
            <p:ph type="dt" sz="half" idx="10"/>
          </p:nvPr>
        </p:nvSpPr>
        <p:spPr/>
        <p:txBody>
          <a:bodyPr/>
          <a:lstStyle/>
          <a:p>
            <a:fld id="{12F538AA-606C-483E-B394-93C752AAE6F1}" type="datetimeFigureOut">
              <a:rPr lang="de-CH" smtClean="0"/>
              <a:t>23/05/17</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4087568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dirty="0"/>
          </a:p>
        </p:txBody>
      </p:sp>
      <p:sp>
        <p:nvSpPr>
          <p:cNvPr id="3" name="Vertical Text Placehold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2F538AA-606C-483E-B394-93C752AAE6F1}" type="datetimeFigureOut">
              <a:rPr lang="de-CH" smtClean="0"/>
              <a:t>23/05/17</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1358035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de-DE"/>
              <a:t>Titelmasterformat durch Klicken bearbeiten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2F538AA-606C-483E-B394-93C752AAE6F1}" type="datetimeFigureOut">
              <a:rPr lang="de-CH" smtClean="0"/>
              <a:t>23/05/17</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F89911E7-B3FC-4432-AFAB-9A6FCB575872}" type="slidenum">
              <a:rPr lang="de-CH" smtClean="0"/>
              <a:t>‹#›</a:t>
            </a:fld>
            <a:endParaRPr lang="de-CH"/>
          </a:p>
        </p:txBody>
      </p:sp>
    </p:spTree>
    <p:extLst>
      <p:ext uri="{BB962C8B-B14F-4D97-AF65-F5344CB8AC3E}">
        <p14:creationId xmlns:p14="http://schemas.microsoft.com/office/powerpoint/2010/main" val="48380939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de-DE"/>
              <a:t>Titelmasterformat durch Klicken bearbeiten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2F538AA-606C-483E-B394-93C752AAE6F1}" type="datetimeFigureOut">
              <a:rPr lang="de-CH" smtClean="0"/>
              <a:t>23/05/17</a:t>
            </a:fld>
            <a:endParaRPr lang="de-CH"/>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CH"/>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89911E7-B3FC-4432-AFAB-9A6FCB575872}" type="slidenum">
              <a:rPr lang="de-CH" smtClean="0"/>
              <a:t>‹#›</a:t>
            </a:fld>
            <a:endParaRPr lang="de-CH"/>
          </a:p>
        </p:txBody>
      </p:sp>
    </p:spTree>
    <p:extLst>
      <p:ext uri="{BB962C8B-B14F-4D97-AF65-F5344CB8AC3E}">
        <p14:creationId xmlns:p14="http://schemas.microsoft.com/office/powerpoint/2010/main" val="26763279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nfo@energo-aragvi.ge" TargetMode="External"/><Relationship Id="rId4" Type="http://schemas.openxmlformats.org/officeDocument/2006/relationships/hyperlink" Target="http://www.energo-aragvi.ge/" TargetMode="External"/><Relationship Id="rId5" Type="http://schemas.openxmlformats.org/officeDocument/2006/relationships/image" Target="../media/image2.png"/><Relationship Id="rId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hyperlink" Target="http://icpma.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cintosh HD:Users:hannesposch:posch_shared:graphic:LogoEnergoAragvi.jpg"/>
          <p:cNvPicPr/>
          <p:nvPr/>
        </p:nvPicPr>
        <p:blipFill>
          <a:blip r:embed="rId2">
            <a:extLst>
              <a:ext uri="{28A0092B-C50C-407E-A947-70E740481C1C}">
                <a14:useLocalDpi xmlns:a14="http://schemas.microsoft.com/office/drawing/2010/main" val="0"/>
              </a:ext>
            </a:extLst>
          </a:blip>
          <a:srcRect/>
          <a:stretch>
            <a:fillRect/>
          </a:stretch>
        </p:blipFill>
        <p:spPr bwMode="auto">
          <a:xfrm>
            <a:off x="3717883" y="509890"/>
            <a:ext cx="993965" cy="791785"/>
          </a:xfrm>
          <a:prstGeom prst="rect">
            <a:avLst/>
          </a:prstGeom>
          <a:noFill/>
          <a:ln>
            <a:noFill/>
          </a:ln>
        </p:spPr>
      </p:pic>
      <p:sp>
        <p:nvSpPr>
          <p:cNvPr id="5" name="Rectangle 1"/>
          <p:cNvSpPr>
            <a:spLocks noChangeArrowheads="1"/>
          </p:cNvSpPr>
          <p:nvPr/>
        </p:nvSpPr>
        <p:spPr bwMode="auto">
          <a:xfrm>
            <a:off x="4518212" y="509891"/>
            <a:ext cx="1801906"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de-DE" sz="1200" b="1" i="0" u="none" strike="noStrike" cap="none" normalizeH="0" baseline="0" dirty="0" err="1">
                <a:ln>
                  <a:noFill/>
                </a:ln>
                <a:solidFill>
                  <a:schemeClr val="tx1"/>
                </a:solidFill>
                <a:effectLst/>
                <a:ea typeface="MS Mincho"/>
                <a:cs typeface="Times New Roman" panose="02020603050405020304" pitchFamily="18" charset="0"/>
              </a:rPr>
              <a:t>Energo-Aragvi</a:t>
            </a:r>
            <a:r>
              <a:rPr kumimoji="0" lang="en-US" altLang="de-DE" sz="1200" b="1" i="0" u="none" strike="noStrike" cap="none" normalizeH="0" baseline="0" dirty="0">
                <a:ln>
                  <a:noFill/>
                </a:ln>
                <a:solidFill>
                  <a:schemeClr val="tx1"/>
                </a:solidFill>
                <a:effectLst/>
                <a:ea typeface="MS Mincho"/>
                <a:cs typeface="Times New Roman" panose="02020603050405020304" pitchFamily="18" charset="0"/>
              </a:rPr>
              <a:t> LTD</a:t>
            </a:r>
            <a:endParaRPr kumimoji="0" lang="de-CH" altLang="de-DE" sz="400" b="1"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de-DE" sz="1200" b="0" i="0" u="none" strike="noStrike" cap="none" normalizeH="0" baseline="0" dirty="0">
                <a:ln>
                  <a:noFill/>
                </a:ln>
                <a:solidFill>
                  <a:schemeClr val="tx1"/>
                </a:solidFill>
                <a:effectLst/>
                <a:ea typeface="MS Mincho"/>
                <a:cs typeface="Times New Roman" panose="02020603050405020304" pitchFamily="18" charset="0"/>
              </a:rPr>
              <a:t> </a:t>
            </a:r>
            <a:endParaRPr kumimoji="0" lang="de-CH" altLang="de-DE"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de-DE" sz="1200" b="0" i="0" u="none" strike="noStrike" cap="none" normalizeH="0" baseline="0" dirty="0">
                <a:ln>
                  <a:noFill/>
                </a:ln>
                <a:solidFill>
                  <a:schemeClr val="tx1"/>
                </a:solidFill>
                <a:effectLst/>
                <a:ea typeface="MS Mincho"/>
                <a:cs typeface="Times New Roman" panose="02020603050405020304" pitchFamily="18" charset="0"/>
              </a:rPr>
              <a:t>3 </a:t>
            </a:r>
            <a:r>
              <a:rPr kumimoji="0" lang="en-US" altLang="de-DE" sz="1200" b="0" i="0" u="none" strike="noStrike" cap="none" normalizeH="0" baseline="0" dirty="0" err="1">
                <a:ln>
                  <a:noFill/>
                </a:ln>
                <a:solidFill>
                  <a:schemeClr val="tx1"/>
                </a:solidFill>
                <a:effectLst/>
                <a:ea typeface="MS Mincho"/>
                <a:cs typeface="Times New Roman" panose="02020603050405020304" pitchFamily="18" charset="0"/>
              </a:rPr>
              <a:t>Gotua</a:t>
            </a:r>
            <a:r>
              <a:rPr kumimoji="0" lang="en-US" altLang="de-DE" sz="1200" b="0" i="0" u="none" strike="noStrike" cap="none" normalizeH="0" baseline="0" dirty="0">
                <a:ln>
                  <a:noFill/>
                </a:ln>
                <a:solidFill>
                  <a:schemeClr val="tx1"/>
                </a:solidFill>
                <a:effectLst/>
                <a:ea typeface="MS Mincho"/>
                <a:cs typeface="Times New Roman" panose="02020603050405020304" pitchFamily="18" charset="0"/>
              </a:rPr>
              <a:t> Street,0160 Tbilisi</a:t>
            </a:r>
            <a:endParaRPr kumimoji="0" lang="de-CH" altLang="de-DE"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de-DE" sz="1200" b="0" i="0" u="none" strike="noStrike" cap="none" normalizeH="0" baseline="0" dirty="0">
                <a:ln>
                  <a:noFill/>
                </a:ln>
                <a:solidFill>
                  <a:schemeClr val="tx1"/>
                </a:solidFill>
                <a:effectLst/>
                <a:ea typeface="MS Mincho"/>
                <a:cs typeface="Times New Roman" panose="02020603050405020304" pitchFamily="18" charset="0"/>
              </a:rPr>
              <a:t>GEORGIA</a:t>
            </a:r>
            <a:endParaRPr kumimoji="0" lang="de-CH" altLang="de-DE"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de-DE" sz="1200" b="0" i="0" u="none" strike="noStrike" cap="none" normalizeH="0" baseline="0" dirty="0">
                <a:ln>
                  <a:noFill/>
                </a:ln>
                <a:solidFill>
                  <a:schemeClr val="tx1"/>
                </a:solidFill>
                <a:effectLst/>
                <a:ea typeface="MS Mincho"/>
                <a:cs typeface="Times New Roman" panose="02020603050405020304" pitchFamily="18" charset="0"/>
              </a:rPr>
              <a:t> </a:t>
            </a:r>
            <a:endParaRPr kumimoji="0" lang="de-CH" altLang="de-DE"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de-DE" sz="1200" b="0" i="0" u="none" strike="noStrike" cap="none" normalizeH="0" baseline="0" dirty="0">
                <a:ln>
                  <a:noFill/>
                </a:ln>
                <a:solidFill>
                  <a:schemeClr val="tx1"/>
                </a:solidFill>
                <a:effectLst/>
                <a:ea typeface="MS Mincho"/>
                <a:cs typeface="Times New Roman" panose="02020603050405020304" pitchFamily="18" charset="0"/>
                <a:hlinkClick r:id="rId3"/>
              </a:rPr>
              <a:t>info@energo-aragvi.ge</a:t>
            </a:r>
            <a:endParaRPr kumimoji="0" lang="de-CH" altLang="de-DE" sz="4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de-DE" sz="1200" b="0" i="0" u="none" strike="noStrike" cap="none" normalizeH="0" baseline="0" dirty="0">
                <a:ln>
                  <a:noFill/>
                </a:ln>
                <a:solidFill>
                  <a:schemeClr val="tx1"/>
                </a:solidFill>
                <a:effectLst/>
                <a:ea typeface="MS Mincho"/>
                <a:cs typeface="Times New Roman" panose="02020603050405020304" pitchFamily="18" charset="0"/>
                <a:hlinkClick r:id="rId4"/>
              </a:rPr>
              <a:t>www.energo-aragvi.ge</a:t>
            </a:r>
            <a:endParaRPr kumimoji="0" lang="en-US" altLang="de-DE" sz="1800" b="0" i="0" u="none" strike="noStrike" cap="none" normalizeH="0" baseline="0" dirty="0">
              <a:ln>
                <a:noFill/>
              </a:ln>
              <a:solidFill>
                <a:schemeClr val="tx1"/>
              </a:solidFill>
              <a:effectLst/>
            </a:endParaRPr>
          </a:p>
        </p:txBody>
      </p:sp>
      <p:sp>
        <p:nvSpPr>
          <p:cNvPr id="6" name="Rechteck 5"/>
          <p:cNvSpPr/>
          <p:nvPr/>
        </p:nvSpPr>
        <p:spPr>
          <a:xfrm>
            <a:off x="369793" y="2190549"/>
            <a:ext cx="6074037" cy="1143903"/>
          </a:xfrm>
          <a:prstGeom prst="rect">
            <a:avLst/>
          </a:prstGeom>
        </p:spPr>
        <p:txBody>
          <a:bodyPr wrap="square">
            <a:spAutoFit/>
          </a:bodyPr>
          <a:lstStyle/>
          <a:p>
            <a:pPr>
              <a:spcBef>
                <a:spcPts val="1000"/>
              </a:spcBef>
              <a:spcAft>
                <a:spcPts val="0"/>
              </a:spcAft>
            </a:pPr>
            <a:r>
              <a:rPr lang="en-US" b="1" dirty="0">
                <a:latin typeface="Calibri" panose="020F0502020204030204" pitchFamily="34" charset="0"/>
                <a:ea typeface="MS Gothic" panose="020B0609070205080204" pitchFamily="49" charset="-128"/>
                <a:cs typeface="Times New Roman" panose="02020603050405020304" pitchFamily="18" charset="0"/>
              </a:rPr>
              <a:t>Austrian and Georgian shareholders funding &amp; operating small hydro power project in Caucasus mountains, Georgia</a:t>
            </a:r>
          </a:p>
          <a:p>
            <a:pPr>
              <a:spcBef>
                <a:spcPts val="1000"/>
              </a:spcBef>
              <a:spcAft>
                <a:spcPts val="0"/>
              </a:spcAft>
            </a:pPr>
            <a:r>
              <a:rPr lang="en-US" sz="1200" b="1" dirty="0">
                <a:latin typeface="Calibri" panose="020F0502020204030204" pitchFamily="34" charset="0"/>
                <a:ea typeface="MS Gothic" panose="020B0609070205080204" pitchFamily="49" charset="-128"/>
                <a:cs typeface="Times New Roman" panose="02020603050405020304" pitchFamily="18" charset="0"/>
              </a:rPr>
              <a:t>SHPP </a:t>
            </a:r>
            <a:r>
              <a:rPr lang="en-US" sz="1200" b="1" dirty="0" err="1">
                <a:latin typeface="Calibri" panose="020F0502020204030204" pitchFamily="34" charset="0"/>
                <a:ea typeface="MS Gothic" panose="020B0609070205080204" pitchFamily="49" charset="-128"/>
                <a:cs typeface="Times New Roman" panose="02020603050405020304" pitchFamily="18" charset="0"/>
              </a:rPr>
              <a:t>Gudauri</a:t>
            </a:r>
            <a:r>
              <a:rPr lang="en-US" sz="1200" b="1" dirty="0">
                <a:latin typeface="Calibri" panose="020F0502020204030204" pitchFamily="34" charset="0"/>
                <a:ea typeface="MS Gothic" panose="020B0609070205080204" pitchFamily="49" charset="-128"/>
                <a:cs typeface="Times New Roman" panose="02020603050405020304" pitchFamily="18" charset="0"/>
              </a:rPr>
              <a:t>, located about 100 km north to Tbilisi  and close to </a:t>
            </a:r>
            <a:r>
              <a:rPr lang="en-US" sz="1200" b="1" dirty="0" err="1">
                <a:latin typeface="Calibri" panose="020F0502020204030204" pitchFamily="34" charset="0"/>
                <a:ea typeface="MS Gothic" panose="020B0609070205080204" pitchFamily="49" charset="-128"/>
                <a:cs typeface="Times New Roman" panose="02020603050405020304" pitchFamily="18" charset="0"/>
              </a:rPr>
              <a:t>Gudauri</a:t>
            </a:r>
            <a:r>
              <a:rPr lang="en-US" sz="1200" b="1" dirty="0">
                <a:latin typeface="Calibri" panose="020F0502020204030204" pitchFamily="34" charset="0"/>
                <a:ea typeface="MS Gothic" panose="020B0609070205080204" pitchFamily="49" charset="-128"/>
                <a:cs typeface="Times New Roman" panose="02020603050405020304" pitchFamily="18" charset="0"/>
              </a:rPr>
              <a:t> Ski resort presents its activities to reduce CO2 emission. </a:t>
            </a:r>
            <a:endParaRPr lang="de-CH" sz="1100" b="1" dirty="0">
              <a:effectLst/>
              <a:latin typeface="Calibri" panose="020F0502020204030204" pitchFamily="34" charset="0"/>
              <a:ea typeface="MS Gothic" panose="020B0609070205080204" pitchFamily="49" charset="-128"/>
              <a:cs typeface="Times New Roman" panose="02020603050405020304" pitchFamily="18" charset="0"/>
            </a:endParaRPr>
          </a:p>
        </p:txBody>
      </p:sp>
      <p:pic>
        <p:nvPicPr>
          <p:cNvPr id="7" name="Grafik 6"/>
          <p:cNvPicPr>
            <a:picLocks noChangeAspect="1"/>
          </p:cNvPicPr>
          <p:nvPr/>
        </p:nvPicPr>
        <p:blipFill>
          <a:blip r:embed="rId5"/>
          <a:stretch>
            <a:fillRect/>
          </a:stretch>
        </p:blipFill>
        <p:spPr>
          <a:xfrm>
            <a:off x="506511" y="3302119"/>
            <a:ext cx="5985066" cy="3985431"/>
          </a:xfrm>
          <a:prstGeom prst="rect">
            <a:avLst/>
          </a:prstGeom>
        </p:spPr>
      </p:pic>
      <p:sp>
        <p:nvSpPr>
          <p:cNvPr id="8" name="Rechteck 7"/>
          <p:cNvSpPr/>
          <p:nvPr/>
        </p:nvSpPr>
        <p:spPr>
          <a:xfrm>
            <a:off x="466615" y="7319882"/>
            <a:ext cx="4546452" cy="261610"/>
          </a:xfrm>
          <a:prstGeom prst="rect">
            <a:avLst/>
          </a:prstGeom>
        </p:spPr>
        <p:txBody>
          <a:bodyPr wrap="square">
            <a:spAutoFit/>
          </a:bodyPr>
          <a:lstStyle/>
          <a:p>
            <a:pPr>
              <a:spcAft>
                <a:spcPts val="1000"/>
              </a:spcAft>
            </a:pPr>
            <a:r>
              <a:rPr lang="en-US" sz="1050" b="1" dirty="0">
                <a:solidFill>
                  <a:srgbClr val="4F81BD"/>
                </a:solidFill>
                <a:ea typeface="MS Mincho"/>
                <a:cs typeface="Times New Roman" panose="02020603050405020304" pitchFamily="18" charset="0"/>
              </a:rPr>
              <a:t>Hydropower plant </a:t>
            </a:r>
            <a:r>
              <a:rPr lang="en-US" sz="1050" b="1" dirty="0" err="1">
                <a:solidFill>
                  <a:srgbClr val="4F81BD"/>
                </a:solidFill>
                <a:ea typeface="MS Mincho"/>
                <a:cs typeface="Times New Roman" panose="02020603050405020304" pitchFamily="18" charset="0"/>
              </a:rPr>
              <a:t>Aragvi</a:t>
            </a:r>
            <a:r>
              <a:rPr lang="en-US" sz="1050" b="1" dirty="0">
                <a:solidFill>
                  <a:srgbClr val="4F81BD"/>
                </a:solidFill>
                <a:ea typeface="MS Mincho"/>
                <a:cs typeface="Times New Roman" panose="02020603050405020304" pitchFamily="18" charset="0"/>
              </a:rPr>
              <a:t> 1</a:t>
            </a:r>
            <a:endParaRPr lang="de-CH" sz="1050" b="1" dirty="0">
              <a:solidFill>
                <a:srgbClr val="4F81BD"/>
              </a:solidFill>
              <a:ea typeface="MS Mincho"/>
              <a:cs typeface="Times New Roman" panose="02020603050405020304" pitchFamily="18" charset="0"/>
            </a:endParaRPr>
          </a:p>
        </p:txBody>
      </p:sp>
      <p:graphicFrame>
        <p:nvGraphicFramePr>
          <p:cNvPr id="10" name="Tabelle 9"/>
          <p:cNvGraphicFramePr>
            <a:graphicFrameLocks noGrp="1"/>
          </p:cNvGraphicFramePr>
          <p:nvPr>
            <p:extLst>
              <p:ext uri="{D42A27DB-BD31-4B8C-83A1-F6EECF244321}">
                <p14:modId xmlns:p14="http://schemas.microsoft.com/office/powerpoint/2010/main" val="4248198214"/>
              </p:ext>
            </p:extLst>
          </p:nvPr>
        </p:nvGraphicFramePr>
        <p:xfrm>
          <a:off x="480278" y="7774134"/>
          <a:ext cx="5963551" cy="1463040"/>
        </p:xfrm>
        <a:graphic>
          <a:graphicData uri="http://schemas.openxmlformats.org/drawingml/2006/table">
            <a:tbl>
              <a:tblPr firstRow="1" firstCol="1" bandRow="1">
                <a:tableStyleId>{0505E3EF-67EA-436B-97B2-0124C06EBD24}</a:tableStyleId>
              </a:tblPr>
              <a:tblGrid>
                <a:gridCol w="2886866">
                  <a:extLst>
                    <a:ext uri="{9D8B030D-6E8A-4147-A177-3AD203B41FA5}">
                      <a16:colId xmlns="" xmlns:a16="http://schemas.microsoft.com/office/drawing/2014/main" val="3501540498"/>
                    </a:ext>
                  </a:extLst>
                </a:gridCol>
                <a:gridCol w="3076685">
                  <a:extLst>
                    <a:ext uri="{9D8B030D-6E8A-4147-A177-3AD203B41FA5}">
                      <a16:colId xmlns="" xmlns:a16="http://schemas.microsoft.com/office/drawing/2014/main" val="219467431"/>
                    </a:ext>
                  </a:extLst>
                </a:gridCol>
              </a:tblGrid>
              <a:tr h="0">
                <a:tc>
                  <a:txBody>
                    <a:bodyPr/>
                    <a:lstStyle/>
                    <a:p>
                      <a:pPr marL="0" algn="l" defTabSz="685800" rtl="0" eaLnBrk="1" latinLnBrk="0" hangingPunct="1">
                        <a:spcAft>
                          <a:spcPts val="0"/>
                        </a:spcAft>
                      </a:pPr>
                      <a:r>
                        <a:rPr lang="en-US" sz="1200" b="0" kern="1200" dirty="0">
                          <a:ln>
                            <a:noFill/>
                          </a:ln>
                          <a:effectLst/>
                        </a:rPr>
                        <a:t>Registration with UNFCC</a:t>
                      </a:r>
                      <a:endParaRPr lang="de-CH" sz="1200" b="0" kern="1200" dirty="0">
                        <a:ln>
                          <a:noFill/>
                        </a:ln>
                        <a:solidFill>
                          <a:schemeClr val="dk1"/>
                        </a:solidFill>
                        <a:effectLst/>
                        <a:latin typeface="+mn-lt"/>
                        <a:ea typeface="+mn-ea"/>
                        <a:cs typeface="+mn-cs"/>
                      </a:endParaRPr>
                    </a:p>
                  </a:txBody>
                  <a:tcPr marL="68580" marR="68580" marT="0" marB="0"/>
                </a:tc>
                <a:tc>
                  <a:txBody>
                    <a:bodyPr/>
                    <a:lstStyle/>
                    <a:p>
                      <a:pPr marL="0" algn="l" defTabSz="685800" rtl="0" eaLnBrk="1" latinLnBrk="0" hangingPunct="1">
                        <a:spcAft>
                          <a:spcPts val="0"/>
                        </a:spcAft>
                      </a:pPr>
                      <a:r>
                        <a:rPr lang="en-US" sz="1200" b="0" kern="1200" dirty="0">
                          <a:ln>
                            <a:noFill/>
                          </a:ln>
                          <a:effectLst/>
                        </a:rPr>
                        <a:t>19.4.2013, Project Number </a:t>
                      </a:r>
                      <a:r>
                        <a:rPr lang="en-US" sz="1200" b="0" kern="1200" dirty="0" smtClean="0">
                          <a:ln>
                            <a:noFill/>
                          </a:ln>
                          <a:effectLst/>
                        </a:rPr>
                        <a:t>9079</a:t>
                      </a:r>
                      <a:endParaRPr lang="de-CH" sz="1200" b="0" kern="1200" dirty="0">
                        <a:ln>
                          <a:noFill/>
                        </a:ln>
                        <a:solidFill>
                          <a:schemeClr val="dk1"/>
                        </a:solidFill>
                        <a:effectLst/>
                        <a:latin typeface="+mn-lt"/>
                        <a:ea typeface="+mn-ea"/>
                        <a:cs typeface="+mn-cs"/>
                      </a:endParaRPr>
                    </a:p>
                  </a:txBody>
                  <a:tcPr marL="68580" marR="68580" marT="0" marB="0"/>
                </a:tc>
                <a:extLst>
                  <a:ext uri="{0D108BD9-81ED-4DB2-BD59-A6C34878D82A}">
                    <a16:rowId xmlns="" xmlns:a16="http://schemas.microsoft.com/office/drawing/2014/main" val="3123911676"/>
                  </a:ext>
                </a:extLst>
              </a:tr>
              <a:tr h="111221">
                <a:tc>
                  <a:txBody>
                    <a:bodyPr/>
                    <a:lstStyle/>
                    <a:p>
                      <a:pPr marL="0" algn="l" defTabSz="685800" rtl="0" eaLnBrk="1" latinLnBrk="0" hangingPunct="1">
                        <a:spcAft>
                          <a:spcPts val="0"/>
                        </a:spcAft>
                      </a:pPr>
                      <a:r>
                        <a:rPr lang="en-US" sz="1200" b="0" kern="1200" dirty="0">
                          <a:ln>
                            <a:noFill/>
                          </a:ln>
                          <a:effectLst/>
                        </a:rPr>
                        <a:t>Startup of electricity production</a:t>
                      </a:r>
                      <a:endParaRPr lang="de-CH" sz="1200" b="0" kern="1200" dirty="0">
                        <a:ln>
                          <a:noFill/>
                        </a:ln>
                        <a:solidFill>
                          <a:schemeClr val="dk1"/>
                        </a:solidFill>
                        <a:effectLst/>
                        <a:latin typeface="+mn-lt"/>
                        <a:ea typeface="+mn-ea"/>
                        <a:cs typeface="+mn-cs"/>
                      </a:endParaRPr>
                    </a:p>
                  </a:txBody>
                  <a:tcPr marL="68580" marR="68580" marT="0" marB="0"/>
                </a:tc>
                <a:tc>
                  <a:txBody>
                    <a:bodyPr/>
                    <a:lstStyle/>
                    <a:p>
                      <a:pPr marL="0" algn="l" defTabSz="685800" rtl="0" eaLnBrk="1" latinLnBrk="0" hangingPunct="1">
                        <a:spcAft>
                          <a:spcPts val="0"/>
                        </a:spcAft>
                      </a:pPr>
                      <a:r>
                        <a:rPr lang="en-US" sz="1200" b="0" kern="1200" dirty="0">
                          <a:ln>
                            <a:noFill/>
                          </a:ln>
                          <a:effectLst/>
                        </a:rPr>
                        <a:t>3.2.2014</a:t>
                      </a:r>
                      <a:endParaRPr lang="de-CH" sz="1200" b="0" kern="1200" dirty="0">
                        <a:ln>
                          <a:noFill/>
                        </a:ln>
                        <a:solidFill>
                          <a:schemeClr val="dk1"/>
                        </a:solidFill>
                        <a:effectLst/>
                        <a:latin typeface="+mn-lt"/>
                        <a:ea typeface="+mn-ea"/>
                        <a:cs typeface="+mn-cs"/>
                      </a:endParaRPr>
                    </a:p>
                  </a:txBody>
                  <a:tcPr marL="68580" marR="68580" marT="0" marB="0"/>
                </a:tc>
                <a:extLst>
                  <a:ext uri="{0D108BD9-81ED-4DB2-BD59-A6C34878D82A}">
                    <a16:rowId xmlns="" xmlns:a16="http://schemas.microsoft.com/office/drawing/2014/main" val="291583541"/>
                  </a:ext>
                </a:extLst>
              </a:tr>
              <a:tr h="0">
                <a:tc>
                  <a:txBody>
                    <a:bodyPr/>
                    <a:lstStyle/>
                    <a:p>
                      <a:pPr marL="0" algn="l" defTabSz="685800" rtl="0" eaLnBrk="1" latinLnBrk="0" hangingPunct="1">
                        <a:spcAft>
                          <a:spcPts val="0"/>
                        </a:spcAft>
                      </a:pPr>
                      <a:r>
                        <a:rPr lang="en-US" sz="1200" b="0" kern="1200" dirty="0">
                          <a:ln>
                            <a:noFill/>
                          </a:ln>
                          <a:effectLst/>
                        </a:rPr>
                        <a:t>Yearly production</a:t>
                      </a:r>
                      <a:endParaRPr lang="de-CH" sz="1200" b="0" kern="1200" dirty="0">
                        <a:ln>
                          <a:noFill/>
                        </a:ln>
                        <a:solidFill>
                          <a:schemeClr val="dk1"/>
                        </a:solidFill>
                        <a:effectLst/>
                        <a:latin typeface="+mn-lt"/>
                        <a:ea typeface="+mn-ea"/>
                        <a:cs typeface="+mn-cs"/>
                      </a:endParaRPr>
                    </a:p>
                  </a:txBody>
                  <a:tcPr marL="68580" marR="68580" marT="0" marB="0"/>
                </a:tc>
                <a:tc>
                  <a:txBody>
                    <a:bodyPr/>
                    <a:lstStyle/>
                    <a:p>
                      <a:pPr marL="0" algn="l" defTabSz="685800" rtl="0" eaLnBrk="1" latinLnBrk="0" hangingPunct="1">
                        <a:spcAft>
                          <a:spcPts val="0"/>
                        </a:spcAft>
                      </a:pPr>
                      <a:r>
                        <a:rPr lang="en-US" sz="1200" b="0" kern="1200" dirty="0">
                          <a:ln>
                            <a:noFill/>
                          </a:ln>
                          <a:effectLst/>
                        </a:rPr>
                        <a:t>50 </a:t>
                      </a:r>
                      <a:r>
                        <a:rPr lang="en-US" sz="1200" b="0" kern="1200" dirty="0" err="1">
                          <a:ln>
                            <a:noFill/>
                          </a:ln>
                          <a:effectLst/>
                        </a:rPr>
                        <a:t>mio</a:t>
                      </a:r>
                      <a:r>
                        <a:rPr lang="en-US" sz="1200" b="0" kern="1200" dirty="0">
                          <a:ln>
                            <a:noFill/>
                          </a:ln>
                          <a:effectLst/>
                        </a:rPr>
                        <a:t>. kwh</a:t>
                      </a:r>
                      <a:endParaRPr lang="de-CH" sz="1200" b="0" kern="1200" dirty="0">
                        <a:ln>
                          <a:noFill/>
                        </a:ln>
                        <a:solidFill>
                          <a:schemeClr val="dk1"/>
                        </a:solidFill>
                        <a:effectLst/>
                        <a:latin typeface="+mn-lt"/>
                        <a:ea typeface="+mn-ea"/>
                        <a:cs typeface="+mn-cs"/>
                      </a:endParaRPr>
                    </a:p>
                  </a:txBody>
                  <a:tcPr marL="68580" marR="68580" marT="0" marB="0"/>
                </a:tc>
                <a:extLst>
                  <a:ext uri="{0D108BD9-81ED-4DB2-BD59-A6C34878D82A}">
                    <a16:rowId xmlns="" xmlns:a16="http://schemas.microsoft.com/office/drawing/2014/main" val="662908642"/>
                  </a:ext>
                </a:extLst>
              </a:tr>
              <a:tr h="0">
                <a:tc>
                  <a:txBody>
                    <a:bodyPr/>
                    <a:lstStyle/>
                    <a:p>
                      <a:pPr marL="0" algn="l" defTabSz="685800" rtl="0" eaLnBrk="1" latinLnBrk="0" hangingPunct="1">
                        <a:spcAft>
                          <a:spcPts val="0"/>
                        </a:spcAft>
                      </a:pPr>
                      <a:r>
                        <a:rPr lang="en-US" sz="1200" b="0" kern="1200" dirty="0">
                          <a:ln>
                            <a:noFill/>
                          </a:ln>
                          <a:effectLst/>
                        </a:rPr>
                        <a:t>Installed capacity</a:t>
                      </a:r>
                      <a:endParaRPr lang="de-CH" sz="1200" b="0" kern="1200" dirty="0">
                        <a:ln>
                          <a:noFill/>
                        </a:ln>
                        <a:solidFill>
                          <a:schemeClr val="dk1"/>
                        </a:solidFill>
                        <a:effectLst/>
                        <a:latin typeface="+mn-lt"/>
                        <a:ea typeface="+mn-ea"/>
                        <a:cs typeface="+mn-cs"/>
                      </a:endParaRPr>
                    </a:p>
                  </a:txBody>
                  <a:tcPr marL="68580" marR="68580" marT="0" marB="0"/>
                </a:tc>
                <a:tc>
                  <a:txBody>
                    <a:bodyPr/>
                    <a:lstStyle/>
                    <a:p>
                      <a:pPr marL="0" algn="l" defTabSz="685800" rtl="0" eaLnBrk="1" latinLnBrk="0" hangingPunct="1">
                        <a:spcAft>
                          <a:spcPts val="0"/>
                        </a:spcAft>
                      </a:pPr>
                      <a:r>
                        <a:rPr lang="en-US" sz="1200" b="0" kern="1200">
                          <a:ln>
                            <a:noFill/>
                          </a:ln>
                          <a:effectLst/>
                        </a:rPr>
                        <a:t>8 MW</a:t>
                      </a:r>
                      <a:endParaRPr lang="de-CH" sz="1200" b="0" kern="1200">
                        <a:ln>
                          <a:noFill/>
                        </a:ln>
                        <a:solidFill>
                          <a:schemeClr val="dk1"/>
                        </a:solidFill>
                        <a:effectLst/>
                        <a:latin typeface="+mn-lt"/>
                        <a:ea typeface="+mn-ea"/>
                        <a:cs typeface="+mn-cs"/>
                      </a:endParaRPr>
                    </a:p>
                  </a:txBody>
                  <a:tcPr marL="68580" marR="68580" marT="0" marB="0"/>
                </a:tc>
                <a:extLst>
                  <a:ext uri="{0D108BD9-81ED-4DB2-BD59-A6C34878D82A}">
                    <a16:rowId xmlns="" xmlns:a16="http://schemas.microsoft.com/office/drawing/2014/main" val="758132562"/>
                  </a:ext>
                </a:extLst>
              </a:tr>
              <a:tr h="0">
                <a:tc>
                  <a:txBody>
                    <a:bodyPr/>
                    <a:lstStyle/>
                    <a:p>
                      <a:pPr marL="0" algn="l" defTabSz="685800" rtl="0" eaLnBrk="1" latinLnBrk="0" hangingPunct="1">
                        <a:spcAft>
                          <a:spcPts val="0"/>
                        </a:spcAft>
                      </a:pPr>
                      <a:r>
                        <a:rPr lang="en-US" sz="1200" b="0" kern="1200" dirty="0">
                          <a:ln>
                            <a:noFill/>
                          </a:ln>
                          <a:effectLst/>
                        </a:rPr>
                        <a:t>Annual CO2 equivalent reduction</a:t>
                      </a:r>
                      <a:endParaRPr lang="de-CH" sz="1200" b="0" kern="1200" dirty="0">
                        <a:ln>
                          <a:noFill/>
                        </a:ln>
                        <a:solidFill>
                          <a:schemeClr val="dk1"/>
                        </a:solidFill>
                        <a:effectLst/>
                        <a:latin typeface="+mn-lt"/>
                        <a:ea typeface="+mn-ea"/>
                        <a:cs typeface="+mn-cs"/>
                      </a:endParaRPr>
                    </a:p>
                  </a:txBody>
                  <a:tcPr marL="68580" marR="68580" marT="0" marB="0"/>
                </a:tc>
                <a:tc>
                  <a:txBody>
                    <a:bodyPr/>
                    <a:lstStyle/>
                    <a:p>
                      <a:pPr marL="0" algn="l" defTabSz="685800" rtl="0" eaLnBrk="1" latinLnBrk="0" hangingPunct="1">
                        <a:spcAft>
                          <a:spcPts val="0"/>
                        </a:spcAft>
                      </a:pPr>
                      <a:r>
                        <a:rPr lang="en-US" sz="1200" b="0" kern="1200" dirty="0">
                          <a:ln>
                            <a:noFill/>
                          </a:ln>
                          <a:effectLst/>
                        </a:rPr>
                        <a:t>22.891 metric tons</a:t>
                      </a:r>
                      <a:endParaRPr lang="de-CH" sz="1200" b="0" kern="1200" dirty="0">
                        <a:ln>
                          <a:noFill/>
                        </a:ln>
                        <a:solidFill>
                          <a:schemeClr val="dk1"/>
                        </a:solidFill>
                        <a:effectLst/>
                        <a:latin typeface="+mn-lt"/>
                        <a:ea typeface="+mn-ea"/>
                        <a:cs typeface="+mn-cs"/>
                      </a:endParaRPr>
                    </a:p>
                  </a:txBody>
                  <a:tcPr marL="68580" marR="68580" marT="0" marB="0"/>
                </a:tc>
                <a:extLst>
                  <a:ext uri="{0D108BD9-81ED-4DB2-BD59-A6C34878D82A}">
                    <a16:rowId xmlns="" xmlns:a16="http://schemas.microsoft.com/office/drawing/2014/main" val="3660071333"/>
                  </a:ext>
                </a:extLst>
              </a:tr>
              <a:tr h="0">
                <a:tc>
                  <a:txBody>
                    <a:bodyPr/>
                    <a:lstStyle/>
                    <a:p>
                      <a:pPr marL="0" algn="l" defTabSz="685800" rtl="0" eaLnBrk="1" latinLnBrk="0" hangingPunct="1">
                        <a:spcAft>
                          <a:spcPts val="0"/>
                        </a:spcAft>
                      </a:pPr>
                      <a:r>
                        <a:rPr lang="en-US" sz="1200" b="0" kern="1200" dirty="0">
                          <a:ln>
                            <a:noFill/>
                          </a:ln>
                          <a:effectLst/>
                        </a:rPr>
                        <a:t>First monitoring report</a:t>
                      </a:r>
                      <a:endParaRPr lang="de-CH" sz="1200" b="0" kern="1200" dirty="0">
                        <a:ln>
                          <a:noFill/>
                        </a:ln>
                        <a:solidFill>
                          <a:schemeClr val="dk1"/>
                        </a:solidFill>
                        <a:effectLst/>
                        <a:latin typeface="+mn-lt"/>
                        <a:ea typeface="+mn-ea"/>
                        <a:cs typeface="+mn-cs"/>
                      </a:endParaRPr>
                    </a:p>
                  </a:txBody>
                  <a:tcPr marL="68580" marR="68580" marT="0" marB="0"/>
                </a:tc>
                <a:tc>
                  <a:txBody>
                    <a:bodyPr/>
                    <a:lstStyle/>
                    <a:p>
                      <a:pPr marL="0" algn="l" defTabSz="685800" rtl="0" eaLnBrk="1" latinLnBrk="0" hangingPunct="1">
                        <a:spcAft>
                          <a:spcPts val="0"/>
                        </a:spcAft>
                      </a:pPr>
                      <a:r>
                        <a:rPr lang="en-US" sz="1200" b="0" kern="1200">
                          <a:ln>
                            <a:noFill/>
                          </a:ln>
                          <a:effectLst/>
                        </a:rPr>
                        <a:t>31.12.2013 – 31.10.2015</a:t>
                      </a:r>
                      <a:endParaRPr lang="de-CH" sz="1200" b="0" kern="1200">
                        <a:ln>
                          <a:noFill/>
                        </a:ln>
                        <a:solidFill>
                          <a:schemeClr val="dk1"/>
                        </a:solidFill>
                        <a:effectLst/>
                        <a:latin typeface="+mn-lt"/>
                        <a:ea typeface="+mn-ea"/>
                        <a:cs typeface="+mn-cs"/>
                      </a:endParaRPr>
                    </a:p>
                  </a:txBody>
                  <a:tcPr marL="68580" marR="68580" marT="0" marB="0"/>
                </a:tc>
                <a:extLst>
                  <a:ext uri="{0D108BD9-81ED-4DB2-BD59-A6C34878D82A}">
                    <a16:rowId xmlns="" xmlns:a16="http://schemas.microsoft.com/office/drawing/2014/main" val="229607136"/>
                  </a:ext>
                </a:extLst>
              </a:tr>
              <a:tr h="0">
                <a:tc>
                  <a:txBody>
                    <a:bodyPr/>
                    <a:lstStyle/>
                    <a:p>
                      <a:pPr marL="0" algn="l" defTabSz="685800" rtl="0" eaLnBrk="1" latinLnBrk="0" hangingPunct="1">
                        <a:spcAft>
                          <a:spcPts val="0"/>
                        </a:spcAft>
                      </a:pPr>
                      <a:r>
                        <a:rPr lang="en-US" sz="1200" b="0" kern="1200" dirty="0">
                          <a:ln>
                            <a:noFill/>
                          </a:ln>
                          <a:effectLst/>
                        </a:rPr>
                        <a:t>Issued certificates</a:t>
                      </a:r>
                      <a:endParaRPr lang="de-CH" sz="1200" b="0" kern="1200" dirty="0">
                        <a:ln>
                          <a:noFill/>
                        </a:ln>
                        <a:solidFill>
                          <a:schemeClr val="dk1"/>
                        </a:solidFill>
                        <a:effectLst/>
                        <a:latin typeface="+mn-lt"/>
                        <a:ea typeface="+mn-ea"/>
                        <a:cs typeface="+mn-cs"/>
                      </a:endParaRPr>
                    </a:p>
                  </a:txBody>
                  <a:tcPr marL="68580" marR="68580" marT="0" marB="0"/>
                </a:tc>
                <a:tc>
                  <a:txBody>
                    <a:bodyPr/>
                    <a:lstStyle/>
                    <a:p>
                      <a:pPr marL="0" algn="l" defTabSz="685800" rtl="0" eaLnBrk="1" latinLnBrk="0" hangingPunct="1">
                        <a:spcAft>
                          <a:spcPts val="0"/>
                        </a:spcAft>
                      </a:pPr>
                      <a:r>
                        <a:rPr lang="en-US" sz="1200" b="0" kern="1200" dirty="0" smtClean="0">
                          <a:ln>
                            <a:noFill/>
                          </a:ln>
                          <a:effectLst/>
                        </a:rPr>
                        <a:t>33.030 </a:t>
                      </a:r>
                      <a:r>
                        <a:rPr lang="en-US" sz="1200" b="0" kern="1200" dirty="0">
                          <a:ln>
                            <a:noFill/>
                          </a:ln>
                          <a:effectLst/>
                        </a:rPr>
                        <a:t>CO2 equiv. metric tons</a:t>
                      </a:r>
                      <a:endParaRPr lang="de-CH" sz="1200" b="0" kern="1200" dirty="0">
                        <a:ln>
                          <a:noFill/>
                        </a:ln>
                        <a:solidFill>
                          <a:schemeClr val="dk1"/>
                        </a:solidFill>
                        <a:effectLst/>
                        <a:latin typeface="+mn-lt"/>
                        <a:ea typeface="+mn-ea"/>
                        <a:cs typeface="+mn-cs"/>
                      </a:endParaRPr>
                    </a:p>
                  </a:txBody>
                  <a:tcPr marL="68580" marR="68580" marT="0" marB="0"/>
                </a:tc>
                <a:extLst>
                  <a:ext uri="{0D108BD9-81ED-4DB2-BD59-A6C34878D82A}">
                    <a16:rowId xmlns="" xmlns:a16="http://schemas.microsoft.com/office/drawing/2014/main" val="2293809649"/>
                  </a:ext>
                </a:extLst>
              </a:tr>
              <a:tr h="0">
                <a:tc>
                  <a:txBody>
                    <a:bodyPr/>
                    <a:lstStyle/>
                    <a:p>
                      <a:pPr marL="0" algn="l" defTabSz="685800" rtl="0" eaLnBrk="1" latinLnBrk="0" hangingPunct="1">
                        <a:spcAft>
                          <a:spcPts val="0"/>
                        </a:spcAft>
                      </a:pPr>
                      <a:r>
                        <a:rPr lang="en-US" sz="1200" b="0" kern="1200" dirty="0">
                          <a:ln>
                            <a:noFill/>
                          </a:ln>
                          <a:effectLst/>
                        </a:rPr>
                        <a:t>3rd party verification</a:t>
                      </a:r>
                      <a:endParaRPr lang="de-CH" sz="1200" b="0" kern="1200" dirty="0">
                        <a:ln>
                          <a:noFill/>
                        </a:ln>
                        <a:solidFill>
                          <a:schemeClr val="dk1"/>
                        </a:solidFill>
                        <a:effectLst/>
                        <a:latin typeface="+mn-lt"/>
                        <a:ea typeface="+mn-ea"/>
                        <a:cs typeface="+mn-cs"/>
                      </a:endParaRPr>
                    </a:p>
                  </a:txBody>
                  <a:tcPr marL="68580" marR="68580" marT="0" marB="0"/>
                </a:tc>
                <a:tc>
                  <a:txBody>
                    <a:bodyPr/>
                    <a:lstStyle/>
                    <a:p>
                      <a:pPr marL="0" algn="l" defTabSz="685800" rtl="0" eaLnBrk="1" latinLnBrk="0" hangingPunct="1">
                        <a:spcAft>
                          <a:spcPts val="0"/>
                        </a:spcAft>
                      </a:pPr>
                      <a:r>
                        <a:rPr lang="en-US" sz="1200" b="0" kern="1200" dirty="0">
                          <a:ln>
                            <a:noFill/>
                          </a:ln>
                          <a:effectLst/>
                        </a:rPr>
                        <a:t>TÜV Süd</a:t>
                      </a:r>
                      <a:endParaRPr lang="de-CH" sz="1200" b="0" kern="1200" dirty="0">
                        <a:ln>
                          <a:noFill/>
                        </a:ln>
                        <a:solidFill>
                          <a:schemeClr val="dk1"/>
                        </a:solidFill>
                        <a:effectLst/>
                        <a:latin typeface="+mn-lt"/>
                        <a:ea typeface="+mn-ea"/>
                        <a:cs typeface="+mn-cs"/>
                      </a:endParaRPr>
                    </a:p>
                  </a:txBody>
                  <a:tcPr marL="68580" marR="68580" marT="0" marB="0"/>
                </a:tc>
                <a:extLst>
                  <a:ext uri="{0D108BD9-81ED-4DB2-BD59-A6C34878D82A}">
                    <a16:rowId xmlns="" xmlns:a16="http://schemas.microsoft.com/office/drawing/2014/main" val="3918188278"/>
                  </a:ext>
                </a:extLst>
              </a:tr>
            </a:tbl>
          </a:graphicData>
        </a:graphic>
      </p:graphicFrame>
      <p:pic>
        <p:nvPicPr>
          <p:cNvPr id="11" name="Grafik 10"/>
          <p:cNvPicPr>
            <a:picLocks noChangeAspect="1"/>
          </p:cNvPicPr>
          <p:nvPr/>
        </p:nvPicPr>
        <p:blipFill>
          <a:blip r:embed="rId6"/>
          <a:stretch>
            <a:fillRect/>
          </a:stretch>
        </p:blipFill>
        <p:spPr>
          <a:xfrm>
            <a:off x="456855" y="509891"/>
            <a:ext cx="2985592" cy="1583108"/>
          </a:xfrm>
          <a:prstGeom prst="rect">
            <a:avLst/>
          </a:prstGeom>
        </p:spPr>
      </p:pic>
      <p:sp>
        <p:nvSpPr>
          <p:cNvPr id="12" name="Textfeld 11"/>
          <p:cNvSpPr txBox="1"/>
          <p:nvPr/>
        </p:nvSpPr>
        <p:spPr>
          <a:xfrm>
            <a:off x="1387736" y="1366965"/>
            <a:ext cx="1237839" cy="369332"/>
          </a:xfrm>
          <a:prstGeom prst="rect">
            <a:avLst/>
          </a:prstGeom>
          <a:noFill/>
        </p:spPr>
        <p:txBody>
          <a:bodyPr wrap="none" rtlCol="0">
            <a:spAutoFit/>
          </a:bodyPr>
          <a:lstStyle/>
          <a:p>
            <a:r>
              <a:rPr lang="de-CH" dirty="0"/>
              <a:t>G e o r g i a</a:t>
            </a:r>
          </a:p>
        </p:txBody>
      </p:sp>
    </p:spTree>
    <p:extLst>
      <p:ext uri="{BB962C8B-B14F-4D97-AF65-F5344CB8AC3E}">
        <p14:creationId xmlns:p14="http://schemas.microsoft.com/office/powerpoint/2010/main" val="4223177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51821" y="549231"/>
            <a:ext cx="6013525" cy="2436564"/>
          </a:xfrm>
          <a:prstGeom prst="rect">
            <a:avLst/>
          </a:prstGeom>
        </p:spPr>
        <p:txBody>
          <a:bodyPr wrap="square">
            <a:spAutoFit/>
          </a:bodyPr>
          <a:lstStyle/>
          <a:p>
            <a:pPr>
              <a:spcBef>
                <a:spcPts val="1000"/>
              </a:spcBef>
              <a:spcAft>
                <a:spcPts val="0"/>
              </a:spcAft>
            </a:pPr>
            <a:r>
              <a:rPr lang="de-CH" sz="1200" b="1" dirty="0">
                <a:ea typeface="MS Gothic" panose="020B0609070205080204" pitchFamily="49" charset="-128"/>
                <a:cs typeface="Times New Roman" panose="02020603050405020304" pitchFamily="18" charset="0"/>
              </a:rPr>
              <a:t>Clean </a:t>
            </a:r>
            <a:r>
              <a:rPr lang="de-CH" sz="1200" b="1" dirty="0" err="1">
                <a:ea typeface="MS Gothic" panose="020B0609070205080204" pitchFamily="49" charset="-128"/>
                <a:cs typeface="Times New Roman" panose="02020603050405020304" pitchFamily="18" charset="0"/>
              </a:rPr>
              <a:t>energy</a:t>
            </a:r>
            <a:r>
              <a:rPr lang="de-CH" sz="1200" b="1" dirty="0">
                <a:ea typeface="MS Gothic" panose="020B0609070205080204" pitchFamily="49" charset="-128"/>
                <a:cs typeface="Times New Roman" panose="02020603050405020304" pitchFamily="18" charset="0"/>
              </a:rPr>
              <a:t> </a:t>
            </a:r>
            <a:r>
              <a:rPr lang="de-CH" sz="1200" b="1" dirty="0" err="1">
                <a:ea typeface="MS Gothic" panose="020B0609070205080204" pitchFamily="49" charset="-128"/>
                <a:cs typeface="Times New Roman" panose="02020603050405020304" pitchFamily="18" charset="0"/>
              </a:rPr>
              <a:t>production</a:t>
            </a:r>
            <a:r>
              <a:rPr lang="de-CH" sz="1200" b="1" dirty="0">
                <a:ea typeface="MS Gothic" panose="020B0609070205080204" pitchFamily="49" charset="-128"/>
                <a:cs typeface="Times New Roman" panose="02020603050405020304" pitchFamily="18" charset="0"/>
              </a:rPr>
              <a:t> </a:t>
            </a:r>
            <a:r>
              <a:rPr lang="de-CH" sz="1200" b="1" dirty="0" err="1">
                <a:ea typeface="MS Gothic" panose="020B0609070205080204" pitchFamily="49" charset="-128"/>
                <a:cs typeface="Times New Roman" panose="02020603050405020304" pitchFamily="18" charset="0"/>
              </a:rPr>
              <a:t>by</a:t>
            </a:r>
            <a:r>
              <a:rPr lang="de-CH" sz="1200" b="1" dirty="0">
                <a:ea typeface="MS Gothic" panose="020B0609070205080204" pitchFamily="49" charset="-128"/>
                <a:cs typeface="Times New Roman" panose="02020603050405020304" pitchFamily="18" charset="0"/>
              </a:rPr>
              <a:t> </a:t>
            </a:r>
            <a:r>
              <a:rPr lang="de-CH" sz="1200" b="1" dirty="0" err="1">
                <a:ea typeface="MS Gothic" panose="020B0609070205080204" pitchFamily="49" charset="-128"/>
                <a:cs typeface="Times New Roman" panose="02020603050405020304" pitchFamily="18" charset="0"/>
              </a:rPr>
              <a:t>using</a:t>
            </a:r>
            <a:r>
              <a:rPr lang="de-CH" sz="1200" b="1" dirty="0">
                <a:ea typeface="MS Gothic" panose="020B0609070205080204" pitchFamily="49" charset="-128"/>
                <a:cs typeface="Times New Roman" panose="02020603050405020304" pitchFamily="18" charset="0"/>
              </a:rPr>
              <a:t> </a:t>
            </a:r>
            <a:r>
              <a:rPr lang="de-CH" sz="1200" b="1" dirty="0" err="1">
                <a:ea typeface="MS Gothic" panose="020B0609070205080204" pitchFamily="49" charset="-128"/>
                <a:cs typeface="Times New Roman" panose="02020603050405020304" pitchFamily="18" charset="0"/>
              </a:rPr>
              <a:t>local</a:t>
            </a:r>
            <a:r>
              <a:rPr lang="de-CH" sz="1200" b="1" dirty="0">
                <a:ea typeface="MS Gothic" panose="020B0609070205080204" pitchFamily="49" charset="-128"/>
                <a:cs typeface="Times New Roman" panose="02020603050405020304" pitchFamily="18" charset="0"/>
              </a:rPr>
              <a:t> </a:t>
            </a:r>
            <a:r>
              <a:rPr lang="de-CH" sz="1200" b="1" dirty="0" err="1">
                <a:ea typeface="MS Gothic" panose="020B0609070205080204" pitchFamily="49" charset="-128"/>
                <a:cs typeface="Times New Roman" panose="02020603050405020304" pitchFamily="18" charset="0"/>
              </a:rPr>
              <a:t>river</a:t>
            </a:r>
            <a:r>
              <a:rPr lang="de-CH" sz="1200" b="1" dirty="0">
                <a:ea typeface="MS Gothic" panose="020B0609070205080204" pitchFamily="49" charset="-128"/>
                <a:cs typeface="Times New Roman" panose="02020603050405020304" pitchFamily="18" charset="0"/>
              </a:rPr>
              <a:t> «</a:t>
            </a:r>
            <a:r>
              <a:rPr lang="de-CH" sz="1200" b="1" dirty="0" err="1">
                <a:ea typeface="MS Gothic" panose="020B0609070205080204" pitchFamily="49" charset="-128"/>
                <a:cs typeface="Times New Roman" panose="02020603050405020304" pitchFamily="18" charset="0"/>
              </a:rPr>
              <a:t>Aragvi</a:t>
            </a:r>
            <a:r>
              <a:rPr lang="de-CH" sz="1200" b="1" dirty="0">
                <a:ea typeface="MS Gothic" panose="020B0609070205080204" pitchFamily="49" charset="-128"/>
                <a:cs typeface="Times New Roman" panose="02020603050405020304" pitchFamily="18" charset="0"/>
              </a:rPr>
              <a:t>»</a:t>
            </a:r>
          </a:p>
          <a:p>
            <a:r>
              <a:rPr lang="en-US" sz="1200" dirty="0">
                <a:cs typeface="Times New Roman" panose="02020603050405020304" pitchFamily="18" charset="0"/>
              </a:rPr>
              <a:t>The </a:t>
            </a:r>
            <a:r>
              <a:rPr lang="en-US" sz="1200" dirty="0" err="1">
                <a:cs typeface="Times New Roman" panose="02020603050405020304" pitchFamily="18" charset="0"/>
              </a:rPr>
              <a:t>Gudauri</a:t>
            </a:r>
            <a:r>
              <a:rPr lang="en-US" sz="1200" dirty="0">
                <a:cs typeface="Times New Roman" panose="02020603050405020304" pitchFamily="18" charset="0"/>
              </a:rPr>
              <a:t> hydro power scheme was developed, financed and managed by</a:t>
            </a:r>
            <a:endParaRPr lang="de-CH" sz="1200" dirty="0">
              <a:cs typeface="Times New Roman" panose="02020603050405020304" pitchFamily="18" charset="0"/>
            </a:endParaRPr>
          </a:p>
          <a:p>
            <a:r>
              <a:rPr lang="en-US" sz="1200" dirty="0">
                <a:cs typeface="Times New Roman" panose="02020603050405020304" pitchFamily="18" charset="0"/>
              </a:rPr>
              <a:t>Georgian and Austrian shareholders. In addition it became registered at UNFCCC to create certified CO2 reduction to help financing special hydro power projects in Georgia.</a:t>
            </a:r>
            <a:endParaRPr lang="de-CH" sz="1200" dirty="0">
              <a:cs typeface="Times New Roman" panose="02020603050405020304" pitchFamily="18" charset="0"/>
            </a:endParaRPr>
          </a:p>
          <a:p>
            <a:r>
              <a:rPr lang="en-US" sz="1200" dirty="0">
                <a:cs typeface="Times New Roman" panose="02020603050405020304" pitchFamily="18" charset="0"/>
              </a:rPr>
              <a:t>Besides the production of clean renewable energy the project follows sustainable development, reforestation by own tree nursery, hydro grass seeding, river control structures against flood water events and water management by a balance reservoir.</a:t>
            </a:r>
            <a:endParaRPr lang="de-CH" sz="1200" dirty="0">
              <a:cs typeface="Times New Roman" panose="02020603050405020304" pitchFamily="18" charset="0"/>
            </a:endParaRPr>
          </a:p>
          <a:p>
            <a:pPr>
              <a:spcBef>
                <a:spcPts val="1000"/>
              </a:spcBef>
              <a:spcAft>
                <a:spcPts val="0"/>
              </a:spcAft>
            </a:pPr>
            <a:r>
              <a:rPr lang="en-US" sz="1200" b="1" dirty="0">
                <a:ea typeface="MS Gothic" panose="020B0609070205080204" pitchFamily="49" charset="-128"/>
                <a:cs typeface="Times New Roman" panose="02020603050405020304" pitchFamily="18" charset="0"/>
              </a:rPr>
              <a:t>Further Development, </a:t>
            </a:r>
            <a:r>
              <a:rPr lang="en-US" sz="1200" b="1" dirty="0" err="1">
                <a:ea typeface="MS Gothic" panose="020B0609070205080204" pitchFamily="49" charset="-128"/>
                <a:cs typeface="Times New Roman" panose="02020603050405020304" pitchFamily="18" charset="0"/>
              </a:rPr>
              <a:t>Aragvi</a:t>
            </a:r>
            <a:r>
              <a:rPr lang="en-US" sz="1200" b="1" dirty="0">
                <a:ea typeface="MS Gothic" panose="020B0609070205080204" pitchFamily="49" charset="-128"/>
                <a:cs typeface="Times New Roman" panose="02020603050405020304" pitchFamily="18" charset="0"/>
              </a:rPr>
              <a:t> 2</a:t>
            </a:r>
            <a:endParaRPr lang="de-CH" sz="1200" b="1" dirty="0">
              <a:ea typeface="MS Gothic" panose="020B0609070205080204" pitchFamily="49" charset="-128"/>
              <a:cs typeface="Times New Roman" panose="02020603050405020304" pitchFamily="18" charset="0"/>
            </a:endParaRPr>
          </a:p>
          <a:p>
            <a:pPr>
              <a:spcAft>
                <a:spcPts val="0"/>
              </a:spcAft>
            </a:pPr>
            <a:r>
              <a:rPr lang="en-US" sz="1200" dirty="0">
                <a:ea typeface="MS Mincho"/>
                <a:cs typeface="Times New Roman" panose="02020603050405020304" pitchFamily="18" charset="0"/>
              </a:rPr>
              <a:t>The extension to the existing project is under construction and will be finished 2018. </a:t>
            </a:r>
            <a:r>
              <a:rPr lang="en-US" sz="1200" dirty="0" err="1">
                <a:ea typeface="MS Mincho"/>
                <a:cs typeface="Times New Roman" panose="02020603050405020304" pitchFamily="18" charset="0"/>
              </a:rPr>
              <a:t>Aragvi</a:t>
            </a:r>
            <a:r>
              <a:rPr lang="en-US" sz="1200" dirty="0">
                <a:ea typeface="MS Mincho"/>
                <a:cs typeface="Times New Roman" panose="02020603050405020304" pitchFamily="18" charset="0"/>
              </a:rPr>
              <a:t> 2 will have an installed capacity of 1,9 MW and will produce about 13 to 15 </a:t>
            </a:r>
            <a:r>
              <a:rPr lang="en-US" sz="1200" dirty="0" err="1">
                <a:ea typeface="MS Mincho"/>
                <a:cs typeface="Times New Roman" panose="02020603050405020304" pitchFamily="18" charset="0"/>
              </a:rPr>
              <a:t>mio</a:t>
            </a:r>
            <a:r>
              <a:rPr lang="en-US" sz="1200" dirty="0">
                <a:ea typeface="MS Mincho"/>
                <a:cs typeface="Times New Roman" panose="02020603050405020304" pitchFamily="18" charset="0"/>
              </a:rPr>
              <a:t>. kWh p.a. </a:t>
            </a:r>
            <a:endParaRPr lang="de-CH" sz="1200" dirty="0">
              <a:ea typeface="MS Mincho"/>
              <a:cs typeface="Times New Roman" panose="02020603050405020304" pitchFamily="18" charset="0"/>
            </a:endParaRPr>
          </a:p>
          <a:p>
            <a:pPr>
              <a:spcAft>
                <a:spcPts val="0"/>
              </a:spcAft>
            </a:pPr>
            <a:endParaRPr lang="en-US" sz="1200" dirty="0">
              <a:ea typeface="MS Mincho"/>
              <a:cs typeface="Times New Roman" panose="02020603050405020304" pitchFamily="18" charset="0"/>
            </a:endParaRPr>
          </a:p>
          <a:p>
            <a:pPr>
              <a:spcAft>
                <a:spcPts val="0"/>
              </a:spcAft>
            </a:pPr>
            <a:r>
              <a:rPr lang="en-US" sz="1200" dirty="0">
                <a:ea typeface="MS Mincho"/>
                <a:cs typeface="Times New Roman" panose="02020603050405020304" pitchFamily="18" charset="0"/>
              </a:rPr>
              <a:t>The project has been given the “</a:t>
            </a:r>
            <a:r>
              <a:rPr lang="en-US" sz="1200" b="1" dirty="0">
                <a:ea typeface="MS Mincho"/>
                <a:cs typeface="Times New Roman" panose="02020603050405020304" pitchFamily="18" charset="0"/>
              </a:rPr>
              <a:t>Award Alliance”</a:t>
            </a:r>
            <a:r>
              <a:rPr lang="en-US" sz="1200" dirty="0">
                <a:ea typeface="MS Mincho"/>
                <a:cs typeface="Times New Roman" panose="02020603050405020304" pitchFamily="18" charset="0"/>
              </a:rPr>
              <a:t> by </a:t>
            </a:r>
            <a:r>
              <a:rPr lang="en-US" sz="1200" b="1" dirty="0">
                <a:ea typeface="MS Mincho"/>
                <a:cs typeface="Times New Roman" panose="02020603050405020304" pitchFamily="18" charset="0"/>
                <a:hlinkClick r:id="rId2"/>
              </a:rPr>
              <a:t>ICPMA</a:t>
            </a:r>
            <a:r>
              <a:rPr lang="en-US" sz="1200" b="1" dirty="0">
                <a:ea typeface="MS Mincho"/>
                <a:cs typeface="Times New Roman" panose="02020603050405020304" pitchFamily="18" charset="0"/>
              </a:rPr>
              <a:t> </a:t>
            </a:r>
            <a:r>
              <a:rPr lang="en-US" sz="1200" dirty="0">
                <a:ea typeface="MS Mincho"/>
                <a:cs typeface="Times New Roman" panose="02020603050405020304" pitchFamily="18" charset="0"/>
              </a:rPr>
              <a:t>in June 2015</a:t>
            </a:r>
            <a:endParaRPr lang="de-CH" sz="1200" dirty="0">
              <a:ea typeface="MS Mincho"/>
              <a:cs typeface="Times New Roman" panose="02020603050405020304" pitchFamily="18" charset="0"/>
            </a:endParaRPr>
          </a:p>
        </p:txBody>
      </p:sp>
      <p:pic>
        <p:nvPicPr>
          <p:cNvPr id="5" name="Picture 1" descr="Macintosh HD:Users:hannesposch:Desktop:IMG_0509.jpg"/>
          <p:cNvPicPr/>
          <p:nvPr/>
        </p:nvPicPr>
        <p:blipFill>
          <a:blip r:embed="rId3">
            <a:extLst>
              <a:ext uri="{28A0092B-C50C-407E-A947-70E740481C1C}">
                <a14:useLocalDpi xmlns:a14="http://schemas.microsoft.com/office/drawing/2010/main" val="0"/>
              </a:ext>
            </a:extLst>
          </a:blip>
          <a:srcRect/>
          <a:stretch>
            <a:fillRect/>
          </a:stretch>
        </p:blipFill>
        <p:spPr bwMode="auto">
          <a:xfrm>
            <a:off x="529141" y="3410174"/>
            <a:ext cx="1751479" cy="2771575"/>
          </a:xfrm>
          <a:prstGeom prst="rect">
            <a:avLst/>
          </a:prstGeom>
          <a:noFill/>
          <a:ln>
            <a:noFill/>
          </a:ln>
        </p:spPr>
      </p:pic>
      <p:pic>
        <p:nvPicPr>
          <p:cNvPr id="6" name="Grafik 5"/>
          <p:cNvPicPr>
            <a:picLocks noChangeAspect="1"/>
          </p:cNvPicPr>
          <p:nvPr/>
        </p:nvPicPr>
        <p:blipFill>
          <a:blip r:embed="rId4"/>
          <a:stretch>
            <a:fillRect/>
          </a:stretch>
        </p:blipFill>
        <p:spPr>
          <a:xfrm>
            <a:off x="2425396" y="3410174"/>
            <a:ext cx="3899197" cy="2771576"/>
          </a:xfrm>
          <a:prstGeom prst="rect">
            <a:avLst/>
          </a:prstGeom>
        </p:spPr>
      </p:pic>
      <p:pic>
        <p:nvPicPr>
          <p:cNvPr id="7" name="Grafik 6"/>
          <p:cNvPicPr/>
          <p:nvPr/>
        </p:nvPicPr>
        <p:blipFill>
          <a:blip r:embed="rId5"/>
          <a:stretch>
            <a:fillRect/>
          </a:stretch>
        </p:blipFill>
        <p:spPr>
          <a:xfrm>
            <a:off x="529141" y="6505914"/>
            <a:ext cx="4021343" cy="2393476"/>
          </a:xfrm>
          <a:prstGeom prst="rect">
            <a:avLst/>
          </a:prstGeom>
        </p:spPr>
      </p:pic>
      <p:pic>
        <p:nvPicPr>
          <p:cNvPr id="8" name="Grafik 7"/>
          <p:cNvPicPr>
            <a:picLocks noChangeAspect="1"/>
          </p:cNvPicPr>
          <p:nvPr/>
        </p:nvPicPr>
        <p:blipFill>
          <a:blip r:embed="rId6"/>
          <a:stretch>
            <a:fillRect/>
          </a:stretch>
        </p:blipFill>
        <p:spPr>
          <a:xfrm>
            <a:off x="4733366" y="6508129"/>
            <a:ext cx="1591228" cy="2391261"/>
          </a:xfrm>
          <a:prstGeom prst="rect">
            <a:avLst/>
          </a:prstGeom>
        </p:spPr>
      </p:pic>
      <p:sp>
        <p:nvSpPr>
          <p:cNvPr id="9" name="Rechteck 8"/>
          <p:cNvSpPr/>
          <p:nvPr/>
        </p:nvSpPr>
        <p:spPr>
          <a:xfrm>
            <a:off x="451821" y="6213026"/>
            <a:ext cx="1549101" cy="261610"/>
          </a:xfrm>
          <a:prstGeom prst="rect">
            <a:avLst/>
          </a:prstGeom>
        </p:spPr>
        <p:txBody>
          <a:bodyPr wrap="square">
            <a:spAutoFit/>
          </a:bodyPr>
          <a:lstStyle/>
          <a:p>
            <a:pPr algn="ctr">
              <a:spcAft>
                <a:spcPts val="1000"/>
              </a:spcAft>
            </a:pPr>
            <a:r>
              <a:rPr lang="en-US" sz="1050" b="1" dirty="0">
                <a:solidFill>
                  <a:srgbClr val="4F81BD"/>
                </a:solidFill>
                <a:ea typeface="MS Mincho"/>
                <a:cs typeface="Times New Roman" panose="02020603050405020304" pitchFamily="18" charset="0"/>
              </a:rPr>
              <a:t>Tree nursery</a:t>
            </a:r>
            <a:endParaRPr lang="de-CH" sz="1050" b="1" dirty="0">
              <a:solidFill>
                <a:srgbClr val="4F81BD"/>
              </a:solidFill>
              <a:ea typeface="MS Mincho"/>
              <a:cs typeface="Times New Roman" panose="02020603050405020304" pitchFamily="18" charset="0"/>
            </a:endParaRPr>
          </a:p>
        </p:txBody>
      </p:sp>
      <p:sp>
        <p:nvSpPr>
          <p:cNvPr id="10" name="Rechteck 9"/>
          <p:cNvSpPr/>
          <p:nvPr/>
        </p:nvSpPr>
        <p:spPr>
          <a:xfrm>
            <a:off x="3596399" y="6181750"/>
            <a:ext cx="2355925" cy="261610"/>
          </a:xfrm>
          <a:prstGeom prst="rect">
            <a:avLst/>
          </a:prstGeom>
        </p:spPr>
        <p:txBody>
          <a:bodyPr wrap="square">
            <a:spAutoFit/>
          </a:bodyPr>
          <a:lstStyle/>
          <a:p>
            <a:pPr>
              <a:spcAft>
                <a:spcPts val="1000"/>
              </a:spcAft>
            </a:pPr>
            <a:r>
              <a:rPr lang="en-US" sz="1050" b="1" dirty="0">
                <a:solidFill>
                  <a:srgbClr val="4F81BD"/>
                </a:solidFill>
                <a:ea typeface="MS Mincho"/>
                <a:cs typeface="Times New Roman" panose="02020603050405020304" pitchFamily="18" charset="0"/>
              </a:rPr>
              <a:t>Project Planning</a:t>
            </a:r>
            <a:endParaRPr lang="de-CH" sz="1050" b="1" dirty="0">
              <a:solidFill>
                <a:srgbClr val="4F81BD"/>
              </a:solidFill>
              <a:ea typeface="MS Mincho"/>
              <a:cs typeface="Times New Roman" panose="02020603050405020304" pitchFamily="18" charset="0"/>
            </a:endParaRPr>
          </a:p>
        </p:txBody>
      </p:sp>
      <p:sp>
        <p:nvSpPr>
          <p:cNvPr id="11" name="Rechteck 10"/>
          <p:cNvSpPr/>
          <p:nvPr/>
        </p:nvSpPr>
        <p:spPr>
          <a:xfrm>
            <a:off x="1657687" y="8929846"/>
            <a:ext cx="2355925" cy="261610"/>
          </a:xfrm>
          <a:prstGeom prst="rect">
            <a:avLst/>
          </a:prstGeom>
        </p:spPr>
        <p:txBody>
          <a:bodyPr wrap="square">
            <a:spAutoFit/>
          </a:bodyPr>
          <a:lstStyle/>
          <a:p>
            <a:pPr>
              <a:spcAft>
                <a:spcPts val="1000"/>
              </a:spcAft>
            </a:pPr>
            <a:r>
              <a:rPr lang="en-US" sz="1050" b="1" dirty="0">
                <a:solidFill>
                  <a:srgbClr val="4F81BD"/>
                </a:solidFill>
                <a:ea typeface="MS Mincho"/>
                <a:cs typeface="Times New Roman" panose="02020603050405020304" pitchFamily="18" charset="0"/>
              </a:rPr>
              <a:t>Water reservoir in winter</a:t>
            </a:r>
            <a:endParaRPr lang="de-CH" sz="1050" b="1" dirty="0">
              <a:solidFill>
                <a:srgbClr val="4F81BD"/>
              </a:solidFill>
              <a:ea typeface="MS Mincho"/>
              <a:cs typeface="Times New Roman" panose="02020603050405020304" pitchFamily="18" charset="0"/>
            </a:endParaRPr>
          </a:p>
        </p:txBody>
      </p:sp>
      <p:sp>
        <p:nvSpPr>
          <p:cNvPr id="12" name="Rechteck 11"/>
          <p:cNvSpPr/>
          <p:nvPr/>
        </p:nvSpPr>
        <p:spPr>
          <a:xfrm>
            <a:off x="5061883" y="8929387"/>
            <a:ext cx="1059219" cy="261610"/>
          </a:xfrm>
          <a:prstGeom prst="rect">
            <a:avLst/>
          </a:prstGeom>
        </p:spPr>
        <p:txBody>
          <a:bodyPr wrap="square">
            <a:spAutoFit/>
          </a:bodyPr>
          <a:lstStyle/>
          <a:p>
            <a:pPr>
              <a:spcAft>
                <a:spcPts val="1000"/>
              </a:spcAft>
            </a:pPr>
            <a:r>
              <a:rPr lang="en-US" sz="1050" b="1" dirty="0">
                <a:solidFill>
                  <a:srgbClr val="4F81BD"/>
                </a:solidFill>
                <a:ea typeface="MS Mincho"/>
                <a:cs typeface="Times New Roman" panose="02020603050405020304" pitchFamily="18" charset="0"/>
              </a:rPr>
              <a:t>local visitor</a:t>
            </a:r>
            <a:endParaRPr lang="de-CH" sz="1050" b="1" dirty="0">
              <a:solidFill>
                <a:srgbClr val="4F81BD"/>
              </a:solidFill>
              <a:ea typeface="MS Mincho"/>
              <a:cs typeface="Times New Roman" panose="02020603050405020304" pitchFamily="18" charset="0"/>
            </a:endParaRPr>
          </a:p>
        </p:txBody>
      </p:sp>
    </p:spTree>
    <p:extLst>
      <p:ext uri="{BB962C8B-B14F-4D97-AF65-F5344CB8AC3E}">
        <p14:creationId xmlns:p14="http://schemas.microsoft.com/office/powerpoint/2010/main" val="377532939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TotalTime>
  <Words>258</Words>
  <Application>Microsoft Macintosh PowerPoint</Application>
  <PresentationFormat>A4 Paper (210x297 mm)</PresentationFormat>
  <Paragraphs>39</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Andreas Posch</dc:creator>
  <cp:lastModifiedBy>Hannes Posch</cp:lastModifiedBy>
  <cp:revision>13</cp:revision>
  <dcterms:created xsi:type="dcterms:W3CDTF">2017-02-18T17:21:55Z</dcterms:created>
  <dcterms:modified xsi:type="dcterms:W3CDTF">2017-05-23T07:46:50Z</dcterms:modified>
</cp:coreProperties>
</file>